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Nunito"/>
      <p:regular r:id="rId31"/>
      <p:bold r:id="rId32"/>
      <p:italic r:id="rId33"/>
      <p:boldItalic r:id="rId34"/>
    </p:embeddedFont>
    <p:embeddedFont>
      <p:font typeface="Maven Pro"/>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Nunito-italic.fntdata"/><Relationship Id="rId10" Type="http://schemas.openxmlformats.org/officeDocument/2006/relationships/slide" Target="slides/slide5.xml"/><Relationship Id="rId32" Type="http://schemas.openxmlformats.org/officeDocument/2006/relationships/font" Target="fonts/Nunito-bold.fntdata"/><Relationship Id="rId13" Type="http://schemas.openxmlformats.org/officeDocument/2006/relationships/slide" Target="slides/slide8.xml"/><Relationship Id="rId35" Type="http://schemas.openxmlformats.org/officeDocument/2006/relationships/font" Target="fonts/MavenPro-regular.fntdata"/><Relationship Id="rId12" Type="http://schemas.openxmlformats.org/officeDocument/2006/relationships/slide" Target="slides/slide7.xml"/><Relationship Id="rId34"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MavenPr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5f75b41f7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5f75b41f7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f5d0f318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f5d0f318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5f5d0f318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5f5d0f318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5f5d0f318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5f5d0f318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5f5d0f318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5f5d0f318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f5d0f318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f5d0f318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5f5d0f3189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f5d0f3189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f5d0f31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f5d0f318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8" name="Shape 388"/>
        <p:cNvGrpSpPr/>
        <p:nvPr/>
      </p:nvGrpSpPr>
      <p:grpSpPr>
        <a:xfrm>
          <a:off x="0" y="0"/>
          <a:ext cx="0" cy="0"/>
          <a:chOff x="0" y="0"/>
          <a:chExt cx="0" cy="0"/>
        </a:xfrm>
      </p:grpSpPr>
      <p:sp>
        <p:nvSpPr>
          <p:cNvPr id="389" name="Google Shape;389;g5f5d0f318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5f5d0f318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g5f5d0f318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5f5d0f318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5e3db25c43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5e3db25c43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f5d0f318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f5d0f318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5f5d0f318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5f5d0f318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f5d0f318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f5d0f318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5f5d0f318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5f5d0f318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5f7738b6b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5f7738b6b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5e3db25c43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5e3db25c4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e3db25c43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e3db25c4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5e3db25c4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e3db25c4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5f5a4a27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5f5a4a27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5e3db25c43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5e3db25c4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g5e3db25c43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5e3db25c43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5e3db25c4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5e3db25c4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5f75b41f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5f75b41f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1600"/>
              </a:spcBef>
              <a:spcAft>
                <a:spcPts val="0"/>
              </a:spcAft>
              <a:buClr>
                <a:schemeClr val="lt1"/>
              </a:buClr>
              <a:buSzPts val="1100"/>
              <a:buChar char="○"/>
              <a:defRPr>
                <a:solidFill>
                  <a:schemeClr val="lt1"/>
                </a:solidFill>
              </a:defRPr>
            </a:lvl2pPr>
            <a:lvl3pPr indent="-298450" lvl="2" marL="1371600" algn="ctr">
              <a:spcBef>
                <a:spcPts val="1600"/>
              </a:spcBef>
              <a:spcAft>
                <a:spcPts val="0"/>
              </a:spcAft>
              <a:buClr>
                <a:schemeClr val="lt1"/>
              </a:buClr>
              <a:buSzPts val="1100"/>
              <a:buChar char="■"/>
              <a:defRPr>
                <a:solidFill>
                  <a:schemeClr val="lt1"/>
                </a:solidFill>
              </a:defRPr>
            </a:lvl3pPr>
            <a:lvl4pPr indent="-298450" lvl="3" marL="1828800" algn="ctr">
              <a:spcBef>
                <a:spcPts val="1600"/>
              </a:spcBef>
              <a:spcAft>
                <a:spcPts val="0"/>
              </a:spcAft>
              <a:buClr>
                <a:schemeClr val="lt1"/>
              </a:buClr>
              <a:buSzPts val="1100"/>
              <a:buChar char="●"/>
              <a:defRPr>
                <a:solidFill>
                  <a:schemeClr val="lt1"/>
                </a:solidFill>
              </a:defRPr>
            </a:lvl4pPr>
            <a:lvl5pPr indent="-298450" lvl="4" marL="2286000" algn="ctr">
              <a:spcBef>
                <a:spcPts val="1600"/>
              </a:spcBef>
              <a:spcAft>
                <a:spcPts val="0"/>
              </a:spcAft>
              <a:buClr>
                <a:schemeClr val="lt1"/>
              </a:buClr>
              <a:buSzPts val="1100"/>
              <a:buChar char="○"/>
              <a:defRPr>
                <a:solidFill>
                  <a:schemeClr val="lt1"/>
                </a:solidFill>
              </a:defRPr>
            </a:lvl5pPr>
            <a:lvl6pPr indent="-298450" lvl="5" marL="2743200" algn="ctr">
              <a:spcBef>
                <a:spcPts val="1600"/>
              </a:spcBef>
              <a:spcAft>
                <a:spcPts val="0"/>
              </a:spcAft>
              <a:buClr>
                <a:schemeClr val="lt1"/>
              </a:buClr>
              <a:buSzPts val="1100"/>
              <a:buChar char="■"/>
              <a:defRPr>
                <a:solidFill>
                  <a:schemeClr val="lt1"/>
                </a:solidFill>
              </a:defRPr>
            </a:lvl6pPr>
            <a:lvl7pPr indent="-298450" lvl="6" marL="3200400" algn="ctr">
              <a:spcBef>
                <a:spcPts val="1600"/>
              </a:spcBef>
              <a:spcAft>
                <a:spcPts val="0"/>
              </a:spcAft>
              <a:buClr>
                <a:schemeClr val="lt1"/>
              </a:buClr>
              <a:buSzPts val="1100"/>
              <a:buChar char="●"/>
              <a:defRPr>
                <a:solidFill>
                  <a:schemeClr val="lt1"/>
                </a:solidFill>
              </a:defRPr>
            </a:lvl7pPr>
            <a:lvl8pPr indent="-298450" lvl="7" marL="3657600" algn="ctr">
              <a:spcBef>
                <a:spcPts val="1600"/>
              </a:spcBef>
              <a:spcAft>
                <a:spcPts val="0"/>
              </a:spcAft>
              <a:buClr>
                <a:schemeClr val="lt1"/>
              </a:buClr>
              <a:buSzPts val="1100"/>
              <a:buChar char="○"/>
              <a:defRPr>
                <a:solidFill>
                  <a:schemeClr val="lt1"/>
                </a:solidFill>
              </a:defRPr>
            </a:lvl8pPr>
            <a:lvl9pPr indent="-298450" lvl="8" marL="4114800" algn="ctr">
              <a:spcBef>
                <a:spcPts val="1600"/>
              </a:spcBef>
              <a:spcAft>
                <a:spcPts val="160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2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 Id="rId4" Type="http://schemas.openxmlformats.org/officeDocument/2006/relationships/image" Target="../media/image2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31.jpg"/><Relationship Id="rId5" Type="http://schemas.openxmlformats.org/officeDocument/2006/relationships/hyperlink" Target="https://www.harryhelmet.com/lets-get-vertical-a-primer-on-vertical-garden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jpg"/><Relationship Id="rId4" Type="http://schemas.openxmlformats.org/officeDocument/2006/relationships/image" Target="../media/image2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jp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jpg"/><Relationship Id="rId4" Type="http://schemas.openxmlformats.org/officeDocument/2006/relationships/image" Target="../media/image1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5.jpg"/><Relationship Id="rId4" Type="http://schemas.openxmlformats.org/officeDocument/2006/relationships/image" Target="../media/image1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jpg"/><Relationship Id="rId4" Type="http://schemas.openxmlformats.org/officeDocument/2006/relationships/image" Target="../media/image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jpg"/><Relationship Id="rId4" Type="http://schemas.openxmlformats.org/officeDocument/2006/relationships/image" Target="../media/image15.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jpg"/><Relationship Id="rId4"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400"/>
              <a:t>Smart Cities: Toronto &amp; Portland</a:t>
            </a:r>
            <a:endParaRPr sz="4400"/>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Kennedy Hahn, Long Nguyen, Will Regan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22"/>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Portland - Privacy Principles</a:t>
            </a:r>
            <a:endParaRPr/>
          </a:p>
        </p:txBody>
      </p:sp>
      <p:pic>
        <p:nvPicPr>
          <p:cNvPr id="335" name="Google Shape;335;p22"/>
          <p:cNvPicPr preferRelativeResize="0"/>
          <p:nvPr/>
        </p:nvPicPr>
        <p:blipFill>
          <a:blip r:embed="rId3">
            <a:alphaModFix/>
          </a:blip>
          <a:stretch>
            <a:fillRect/>
          </a:stretch>
        </p:blipFill>
        <p:spPr>
          <a:xfrm>
            <a:off x="1386425" y="1597875"/>
            <a:ext cx="5811134" cy="3240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23"/>
          <p:cNvSpPr txBox="1"/>
          <p:nvPr>
            <p:ph type="title"/>
          </p:nvPr>
        </p:nvSpPr>
        <p:spPr>
          <a:xfrm>
            <a:off x="1191050" y="812950"/>
            <a:ext cx="7030500" cy="60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Permaculture:</a:t>
            </a:r>
            <a:endParaRPr/>
          </a:p>
          <a:p>
            <a:pPr indent="0" lvl="0" marL="0" rtl="0" algn="l">
              <a:spcBef>
                <a:spcPts val="0"/>
              </a:spcBef>
              <a:spcAft>
                <a:spcPts val="0"/>
              </a:spcAft>
              <a:buNone/>
            </a:pPr>
            <a:r>
              <a:rPr lang="en" sz="2400"/>
              <a:t>A means to more sustainable cities</a:t>
            </a:r>
            <a:endParaRPr sz="2400"/>
          </a:p>
          <a:p>
            <a:pPr indent="0" lvl="0" marL="0" rtl="0" algn="l">
              <a:spcBef>
                <a:spcPts val="0"/>
              </a:spcBef>
              <a:spcAft>
                <a:spcPts val="0"/>
              </a:spcAft>
              <a:buNone/>
            </a:pPr>
            <a:r>
              <a:t/>
            </a:r>
            <a:endParaRPr/>
          </a:p>
        </p:txBody>
      </p:sp>
      <p:pic>
        <p:nvPicPr>
          <p:cNvPr id="341" name="Google Shape;341;p23"/>
          <p:cNvPicPr preferRelativeResize="0"/>
          <p:nvPr/>
        </p:nvPicPr>
        <p:blipFill>
          <a:blip r:embed="rId3">
            <a:alphaModFix/>
          </a:blip>
          <a:stretch>
            <a:fillRect/>
          </a:stretch>
        </p:blipFill>
        <p:spPr>
          <a:xfrm>
            <a:off x="2588300" y="1774050"/>
            <a:ext cx="3736999" cy="3106799"/>
          </a:xfrm>
          <a:prstGeom prst="rect">
            <a:avLst/>
          </a:prstGeom>
          <a:noFill/>
          <a:ln>
            <a:noFill/>
          </a:ln>
        </p:spPr>
      </p:pic>
      <p:pic>
        <p:nvPicPr>
          <p:cNvPr id="342" name="Google Shape;342;p23"/>
          <p:cNvPicPr preferRelativeResize="0"/>
          <p:nvPr/>
        </p:nvPicPr>
        <p:blipFill>
          <a:blip r:embed="rId4">
            <a:alphaModFix/>
          </a:blip>
          <a:stretch>
            <a:fillRect/>
          </a:stretch>
        </p:blipFill>
        <p:spPr>
          <a:xfrm>
            <a:off x="6894174" y="2956876"/>
            <a:ext cx="1327375" cy="1775775"/>
          </a:xfrm>
          <a:prstGeom prst="rect">
            <a:avLst/>
          </a:prstGeom>
          <a:noFill/>
          <a:ln>
            <a:noFill/>
          </a:ln>
        </p:spPr>
      </p:pic>
      <p:pic>
        <p:nvPicPr>
          <p:cNvPr id="343" name="Google Shape;343;p23"/>
          <p:cNvPicPr preferRelativeResize="0"/>
          <p:nvPr/>
        </p:nvPicPr>
        <p:blipFill>
          <a:blip r:embed="rId5">
            <a:alphaModFix/>
          </a:blip>
          <a:stretch>
            <a:fillRect/>
          </a:stretch>
        </p:blipFill>
        <p:spPr>
          <a:xfrm>
            <a:off x="840650" y="2739625"/>
            <a:ext cx="1178775" cy="18721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24"/>
          <p:cNvPicPr preferRelativeResize="0"/>
          <p:nvPr/>
        </p:nvPicPr>
        <p:blipFill>
          <a:blip r:embed="rId3">
            <a:alphaModFix/>
          </a:blip>
          <a:stretch>
            <a:fillRect/>
          </a:stretch>
        </p:blipFill>
        <p:spPr>
          <a:xfrm>
            <a:off x="0" y="0"/>
            <a:ext cx="4206799" cy="1339900"/>
          </a:xfrm>
          <a:prstGeom prst="rect">
            <a:avLst/>
          </a:prstGeom>
          <a:noFill/>
          <a:ln>
            <a:noFill/>
          </a:ln>
        </p:spPr>
      </p:pic>
      <p:sp>
        <p:nvSpPr>
          <p:cNvPr id="349" name="Google Shape;349;p24"/>
          <p:cNvSpPr txBox="1"/>
          <p:nvPr/>
        </p:nvSpPr>
        <p:spPr>
          <a:xfrm>
            <a:off x="235900" y="1436700"/>
            <a:ext cx="5214600" cy="20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unito"/>
                <a:ea typeface="Nunito"/>
                <a:cs typeface="Nunito"/>
                <a:sym typeface="Nunito"/>
              </a:rPr>
              <a:t>Live in the moment and see and feel all things around you. Interact in your community.</a:t>
            </a:r>
            <a:endParaRPr sz="30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50" name="Google Shape;350;p24"/>
          <p:cNvPicPr preferRelativeResize="0"/>
          <p:nvPr/>
        </p:nvPicPr>
        <p:blipFill>
          <a:blip r:embed="rId4">
            <a:alphaModFix/>
          </a:blip>
          <a:stretch>
            <a:fillRect/>
          </a:stretch>
        </p:blipFill>
        <p:spPr>
          <a:xfrm>
            <a:off x="5984396" y="1610126"/>
            <a:ext cx="2497779" cy="33303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25"/>
          <p:cNvPicPr preferRelativeResize="0"/>
          <p:nvPr/>
        </p:nvPicPr>
        <p:blipFill>
          <a:blip r:embed="rId3">
            <a:alphaModFix/>
          </a:blip>
          <a:stretch>
            <a:fillRect/>
          </a:stretch>
        </p:blipFill>
        <p:spPr>
          <a:xfrm>
            <a:off x="0" y="427625"/>
            <a:ext cx="3596700" cy="1489900"/>
          </a:xfrm>
          <a:prstGeom prst="rect">
            <a:avLst/>
          </a:prstGeom>
          <a:noFill/>
          <a:ln>
            <a:noFill/>
          </a:ln>
        </p:spPr>
      </p:pic>
      <p:sp>
        <p:nvSpPr>
          <p:cNvPr id="356" name="Google Shape;356;p25"/>
          <p:cNvSpPr txBox="1"/>
          <p:nvPr/>
        </p:nvSpPr>
        <p:spPr>
          <a:xfrm>
            <a:off x="385525" y="2571750"/>
            <a:ext cx="5526600" cy="227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unito"/>
                <a:ea typeface="Nunito"/>
                <a:cs typeface="Nunito"/>
                <a:sym typeface="Nunito"/>
              </a:rPr>
              <a:t>Carbon is energy, data is energy. Don’t take any kind of energy for granted, because it’s what gives life and allows us to thrive.</a:t>
            </a:r>
            <a:endParaRPr sz="30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57" name="Google Shape;357;p25"/>
          <p:cNvPicPr preferRelativeResize="0"/>
          <p:nvPr/>
        </p:nvPicPr>
        <p:blipFill>
          <a:blip r:embed="rId4">
            <a:alphaModFix/>
          </a:blip>
          <a:stretch>
            <a:fillRect/>
          </a:stretch>
        </p:blipFill>
        <p:spPr>
          <a:xfrm>
            <a:off x="5242150" y="526110"/>
            <a:ext cx="3596700" cy="2398340"/>
          </a:xfrm>
          <a:prstGeom prst="rect">
            <a:avLst/>
          </a:prstGeom>
          <a:noFill/>
          <a:ln>
            <a:noFill/>
          </a:ln>
        </p:spPr>
      </p:pic>
      <p:sp>
        <p:nvSpPr>
          <p:cNvPr id="358" name="Google Shape;358;p25"/>
          <p:cNvSpPr txBox="1"/>
          <p:nvPr/>
        </p:nvSpPr>
        <p:spPr>
          <a:xfrm>
            <a:off x="6144000" y="52169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5"/>
              </a:rPr>
              <a:t>https://www.harryhelmet.com/lets-get-vertical-a-primer-on-vertical-gardening/</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Google Shape;363;p26"/>
          <p:cNvPicPr preferRelativeResize="0"/>
          <p:nvPr/>
        </p:nvPicPr>
        <p:blipFill>
          <a:blip r:embed="rId3">
            <a:alphaModFix/>
          </a:blip>
          <a:stretch>
            <a:fillRect/>
          </a:stretch>
        </p:blipFill>
        <p:spPr>
          <a:xfrm>
            <a:off x="0" y="513350"/>
            <a:ext cx="3397525" cy="1494425"/>
          </a:xfrm>
          <a:prstGeom prst="rect">
            <a:avLst/>
          </a:prstGeom>
          <a:noFill/>
          <a:ln>
            <a:noFill/>
          </a:ln>
        </p:spPr>
      </p:pic>
      <p:sp>
        <p:nvSpPr>
          <p:cNvPr id="364" name="Google Shape;364;p26"/>
          <p:cNvSpPr txBox="1"/>
          <p:nvPr/>
        </p:nvSpPr>
        <p:spPr>
          <a:xfrm>
            <a:off x="633600" y="2341725"/>
            <a:ext cx="7876800" cy="210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unito"/>
                <a:ea typeface="Nunito"/>
                <a:cs typeface="Nunito"/>
                <a:sym typeface="Nunito"/>
              </a:rPr>
              <a:t>Whether it be setting up your own solar panels, garden, or capturing </a:t>
            </a:r>
            <a:r>
              <a:rPr lang="en" sz="3000">
                <a:latin typeface="Nunito"/>
                <a:ea typeface="Nunito"/>
                <a:cs typeface="Nunito"/>
                <a:sym typeface="Nunito"/>
              </a:rPr>
              <a:t>rainwater</a:t>
            </a:r>
            <a:r>
              <a:rPr lang="en" sz="3000">
                <a:latin typeface="Nunito"/>
                <a:ea typeface="Nunito"/>
                <a:cs typeface="Nunito"/>
                <a:sym typeface="Nunito"/>
              </a:rPr>
              <a:t> to irrigate your plants. The sun, rain and wind are naturally </a:t>
            </a:r>
            <a:r>
              <a:rPr lang="en" sz="3000">
                <a:latin typeface="Nunito"/>
                <a:ea typeface="Nunito"/>
                <a:cs typeface="Nunito"/>
                <a:sym typeface="Nunito"/>
              </a:rPr>
              <a:t>occurring</a:t>
            </a:r>
            <a:r>
              <a:rPr lang="en" sz="3000">
                <a:latin typeface="Nunito"/>
                <a:ea typeface="Nunito"/>
                <a:cs typeface="Nunito"/>
                <a:sym typeface="Nunito"/>
              </a:rPr>
              <a:t> elements which can provide bountiful yields.</a:t>
            </a:r>
            <a:endParaRPr sz="30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65" name="Google Shape;365;p26"/>
          <p:cNvPicPr preferRelativeResize="0"/>
          <p:nvPr/>
        </p:nvPicPr>
        <p:blipFill>
          <a:blip r:embed="rId4">
            <a:alphaModFix/>
          </a:blip>
          <a:stretch>
            <a:fillRect/>
          </a:stretch>
        </p:blipFill>
        <p:spPr>
          <a:xfrm>
            <a:off x="5678275" y="665750"/>
            <a:ext cx="2341968" cy="16759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pic>
        <p:nvPicPr>
          <p:cNvPr id="370" name="Google Shape;370;p27"/>
          <p:cNvPicPr preferRelativeResize="0"/>
          <p:nvPr/>
        </p:nvPicPr>
        <p:blipFill>
          <a:blip r:embed="rId3">
            <a:alphaModFix/>
          </a:blip>
          <a:stretch>
            <a:fillRect/>
          </a:stretch>
        </p:blipFill>
        <p:spPr>
          <a:xfrm>
            <a:off x="0" y="400575"/>
            <a:ext cx="3096125" cy="1274575"/>
          </a:xfrm>
          <a:prstGeom prst="rect">
            <a:avLst/>
          </a:prstGeom>
          <a:noFill/>
          <a:ln>
            <a:noFill/>
          </a:ln>
        </p:spPr>
      </p:pic>
      <p:sp>
        <p:nvSpPr>
          <p:cNvPr id="371" name="Google Shape;371;p27"/>
          <p:cNvSpPr txBox="1"/>
          <p:nvPr/>
        </p:nvSpPr>
        <p:spPr>
          <a:xfrm>
            <a:off x="390475" y="2140875"/>
            <a:ext cx="4782600" cy="267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unito"/>
                <a:ea typeface="Nunito"/>
                <a:cs typeface="Nunito"/>
                <a:sym typeface="Nunito"/>
              </a:rPr>
              <a:t>Pay attention to what works best, and focus on that. It may be you are better with solar panels than gardening. Use that.</a:t>
            </a:r>
            <a:endParaRPr sz="30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72" name="Google Shape;372;p27"/>
          <p:cNvPicPr preferRelativeResize="0"/>
          <p:nvPr/>
        </p:nvPicPr>
        <p:blipFill>
          <a:blip r:embed="rId4">
            <a:alphaModFix/>
          </a:blip>
          <a:stretch>
            <a:fillRect/>
          </a:stretch>
        </p:blipFill>
        <p:spPr>
          <a:xfrm>
            <a:off x="5376875" y="2335275"/>
            <a:ext cx="3325550" cy="22170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pic>
        <p:nvPicPr>
          <p:cNvPr id="377" name="Google Shape;377;p28"/>
          <p:cNvPicPr preferRelativeResize="0"/>
          <p:nvPr/>
        </p:nvPicPr>
        <p:blipFill>
          <a:blip r:embed="rId3">
            <a:alphaModFix/>
          </a:blip>
          <a:stretch>
            <a:fillRect/>
          </a:stretch>
        </p:blipFill>
        <p:spPr>
          <a:xfrm>
            <a:off x="156950" y="451399"/>
            <a:ext cx="3520225" cy="1251525"/>
          </a:xfrm>
          <a:prstGeom prst="rect">
            <a:avLst/>
          </a:prstGeom>
          <a:noFill/>
          <a:ln>
            <a:noFill/>
          </a:ln>
        </p:spPr>
      </p:pic>
      <p:sp>
        <p:nvSpPr>
          <p:cNvPr id="378" name="Google Shape;378;p28"/>
          <p:cNvSpPr txBox="1"/>
          <p:nvPr/>
        </p:nvSpPr>
        <p:spPr>
          <a:xfrm>
            <a:off x="367500" y="2160275"/>
            <a:ext cx="5217000" cy="271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unito"/>
                <a:ea typeface="Nunito"/>
                <a:cs typeface="Nunito"/>
                <a:sym typeface="Nunito"/>
              </a:rPr>
              <a:t>Try out the electric scooters, and all forms of transportation. Avoid the non-renewables, such as plastic bottles, or packaged fruits.</a:t>
            </a:r>
            <a:endParaRPr sz="30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pic>
        <p:nvPicPr>
          <p:cNvPr id="379" name="Google Shape;379;p28"/>
          <p:cNvPicPr preferRelativeResize="0"/>
          <p:nvPr/>
        </p:nvPicPr>
        <p:blipFill>
          <a:blip r:embed="rId4">
            <a:alphaModFix/>
          </a:blip>
          <a:stretch>
            <a:fillRect/>
          </a:stretch>
        </p:blipFill>
        <p:spPr>
          <a:xfrm>
            <a:off x="5584500" y="2482750"/>
            <a:ext cx="3104174" cy="2069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pic>
        <p:nvPicPr>
          <p:cNvPr id="384" name="Google Shape;384;p29"/>
          <p:cNvPicPr preferRelativeResize="0"/>
          <p:nvPr/>
        </p:nvPicPr>
        <p:blipFill>
          <a:blip r:embed="rId3">
            <a:alphaModFix/>
          </a:blip>
          <a:stretch>
            <a:fillRect/>
          </a:stretch>
        </p:blipFill>
        <p:spPr>
          <a:xfrm>
            <a:off x="235125" y="244600"/>
            <a:ext cx="2062350" cy="1549550"/>
          </a:xfrm>
          <a:prstGeom prst="rect">
            <a:avLst/>
          </a:prstGeom>
          <a:noFill/>
          <a:ln>
            <a:noFill/>
          </a:ln>
        </p:spPr>
      </p:pic>
      <p:sp>
        <p:nvSpPr>
          <p:cNvPr id="385" name="Google Shape;385;p29"/>
          <p:cNvSpPr txBox="1"/>
          <p:nvPr/>
        </p:nvSpPr>
        <p:spPr>
          <a:xfrm>
            <a:off x="3437950" y="3397675"/>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86" name="Google Shape;386;p29"/>
          <p:cNvSpPr txBox="1"/>
          <p:nvPr/>
        </p:nvSpPr>
        <p:spPr>
          <a:xfrm>
            <a:off x="779350" y="4137150"/>
            <a:ext cx="7338000" cy="85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unito"/>
                <a:ea typeface="Nunito"/>
                <a:cs typeface="Nunito"/>
                <a:sym typeface="Nunito"/>
              </a:rPr>
              <a:t>Try composting your own garbage</a:t>
            </a:r>
            <a:endParaRPr sz="3000">
              <a:latin typeface="Nunito"/>
              <a:ea typeface="Nunito"/>
              <a:cs typeface="Nunito"/>
              <a:sym typeface="Nunito"/>
            </a:endParaRPr>
          </a:p>
        </p:txBody>
      </p:sp>
      <p:pic>
        <p:nvPicPr>
          <p:cNvPr id="387" name="Google Shape;387;p29"/>
          <p:cNvPicPr preferRelativeResize="0"/>
          <p:nvPr/>
        </p:nvPicPr>
        <p:blipFill>
          <a:blip r:embed="rId4">
            <a:alphaModFix/>
          </a:blip>
          <a:stretch>
            <a:fillRect/>
          </a:stretch>
        </p:blipFill>
        <p:spPr>
          <a:xfrm>
            <a:off x="2787875" y="304800"/>
            <a:ext cx="3619450" cy="38323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1" name="Shape 391"/>
        <p:cNvGrpSpPr/>
        <p:nvPr/>
      </p:nvGrpSpPr>
      <p:grpSpPr>
        <a:xfrm>
          <a:off x="0" y="0"/>
          <a:ext cx="0" cy="0"/>
          <a:chOff x="0" y="0"/>
          <a:chExt cx="0" cy="0"/>
        </a:xfrm>
      </p:grpSpPr>
      <p:pic>
        <p:nvPicPr>
          <p:cNvPr id="392" name="Google Shape;392;p30"/>
          <p:cNvPicPr preferRelativeResize="0"/>
          <p:nvPr/>
        </p:nvPicPr>
        <p:blipFill>
          <a:blip r:embed="rId3">
            <a:alphaModFix/>
          </a:blip>
          <a:stretch>
            <a:fillRect/>
          </a:stretch>
        </p:blipFill>
        <p:spPr>
          <a:xfrm>
            <a:off x="-3" y="152400"/>
            <a:ext cx="8982950" cy="4893850"/>
          </a:xfrm>
          <a:prstGeom prst="rect">
            <a:avLst/>
          </a:prstGeom>
          <a:noFill/>
          <a:ln>
            <a:noFill/>
          </a:ln>
        </p:spPr>
      </p:pic>
      <p:pic>
        <p:nvPicPr>
          <p:cNvPr id="393" name="Google Shape;393;p30"/>
          <p:cNvPicPr preferRelativeResize="0"/>
          <p:nvPr/>
        </p:nvPicPr>
        <p:blipFill>
          <a:blip r:embed="rId4">
            <a:alphaModFix/>
          </a:blip>
          <a:stretch>
            <a:fillRect/>
          </a:stretch>
        </p:blipFill>
        <p:spPr>
          <a:xfrm>
            <a:off x="6350375" y="3568050"/>
            <a:ext cx="2793625" cy="1538750"/>
          </a:xfrm>
          <a:prstGeom prst="rect">
            <a:avLst/>
          </a:prstGeom>
          <a:noFill/>
          <a:ln>
            <a:noFill/>
          </a:ln>
        </p:spPr>
      </p:pic>
      <p:sp>
        <p:nvSpPr>
          <p:cNvPr id="394" name="Google Shape;394;p30"/>
          <p:cNvSpPr txBox="1"/>
          <p:nvPr/>
        </p:nvSpPr>
        <p:spPr>
          <a:xfrm>
            <a:off x="3110325" y="2712150"/>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395" name="Google Shape;395;p30"/>
          <p:cNvSpPr txBox="1"/>
          <p:nvPr/>
        </p:nvSpPr>
        <p:spPr>
          <a:xfrm>
            <a:off x="2852425" y="4492075"/>
            <a:ext cx="3747600" cy="7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highlight>
                  <a:srgbClr val="D9D9D9"/>
                </a:highlight>
                <a:latin typeface="Nunito"/>
                <a:ea typeface="Nunito"/>
                <a:cs typeface="Nunito"/>
                <a:sym typeface="Nunito"/>
              </a:rPr>
              <a:t>Plan trips carefully</a:t>
            </a:r>
            <a:endParaRPr sz="3000">
              <a:highlight>
                <a:srgbClr val="D9D9D9"/>
              </a:highlight>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pic>
        <p:nvPicPr>
          <p:cNvPr id="400" name="Google Shape;400;p31"/>
          <p:cNvPicPr preferRelativeResize="0"/>
          <p:nvPr/>
        </p:nvPicPr>
        <p:blipFill>
          <a:blip r:embed="rId3">
            <a:alphaModFix/>
          </a:blip>
          <a:stretch>
            <a:fillRect/>
          </a:stretch>
        </p:blipFill>
        <p:spPr>
          <a:xfrm>
            <a:off x="1887263" y="2721625"/>
            <a:ext cx="5369474" cy="2421875"/>
          </a:xfrm>
          <a:prstGeom prst="rect">
            <a:avLst/>
          </a:prstGeom>
          <a:noFill/>
          <a:ln>
            <a:noFill/>
          </a:ln>
        </p:spPr>
      </p:pic>
      <p:pic>
        <p:nvPicPr>
          <p:cNvPr id="401" name="Google Shape;401;p31"/>
          <p:cNvPicPr preferRelativeResize="0"/>
          <p:nvPr/>
        </p:nvPicPr>
        <p:blipFill>
          <a:blip r:embed="rId4">
            <a:alphaModFix/>
          </a:blip>
          <a:stretch>
            <a:fillRect/>
          </a:stretch>
        </p:blipFill>
        <p:spPr>
          <a:xfrm>
            <a:off x="0" y="140150"/>
            <a:ext cx="3383875" cy="1178275"/>
          </a:xfrm>
          <a:prstGeom prst="rect">
            <a:avLst/>
          </a:prstGeom>
          <a:noFill/>
          <a:ln>
            <a:noFill/>
          </a:ln>
        </p:spPr>
      </p:pic>
      <p:sp>
        <p:nvSpPr>
          <p:cNvPr id="402" name="Google Shape;402;p31"/>
          <p:cNvSpPr txBox="1"/>
          <p:nvPr/>
        </p:nvSpPr>
        <p:spPr>
          <a:xfrm>
            <a:off x="2975700" y="3183400"/>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03" name="Google Shape;403;p31"/>
          <p:cNvSpPr txBox="1"/>
          <p:nvPr/>
        </p:nvSpPr>
        <p:spPr>
          <a:xfrm>
            <a:off x="99425" y="1223550"/>
            <a:ext cx="8239800" cy="269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Nunito"/>
                <a:ea typeface="Nunito"/>
                <a:cs typeface="Nunito"/>
                <a:sym typeface="Nunito"/>
              </a:rPr>
              <a:t>Allow the elements of your environment to support each other. Can you combine your office as a second bedroom and set up an </a:t>
            </a:r>
            <a:r>
              <a:rPr lang="en" sz="3000">
                <a:latin typeface="Nunito"/>
                <a:ea typeface="Nunito"/>
                <a:cs typeface="Nunito"/>
                <a:sym typeface="Nunito"/>
              </a:rPr>
              <a:t>Airbnb</a:t>
            </a:r>
            <a:r>
              <a:rPr lang="en" sz="3000">
                <a:latin typeface="Nunito"/>
                <a:ea typeface="Nunito"/>
                <a:cs typeface="Nunito"/>
                <a:sym typeface="Nunito"/>
              </a:rPr>
              <a:t> for the weekends? </a:t>
            </a:r>
            <a:endParaRPr sz="30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Overview</a:t>
            </a:r>
            <a:endParaRPr/>
          </a:p>
        </p:txBody>
      </p:sp>
      <p:sp>
        <p:nvSpPr>
          <p:cNvPr id="284" name="Google Shape;284;p14"/>
          <p:cNvSpPr txBox="1"/>
          <p:nvPr>
            <p:ph idx="1" type="body"/>
          </p:nvPr>
        </p:nvSpPr>
        <p:spPr>
          <a:xfrm>
            <a:off x="1303800" y="1990050"/>
            <a:ext cx="7030500" cy="25416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Sidewalk Toronto and data</a:t>
            </a:r>
            <a:endParaRPr sz="2000"/>
          </a:p>
          <a:p>
            <a:pPr indent="-355600" lvl="0" marL="457200" marR="0" rtl="0" algn="l">
              <a:lnSpc>
                <a:spcPct val="115000"/>
              </a:lnSpc>
              <a:spcBef>
                <a:spcPts val="0"/>
              </a:spcBef>
              <a:spcAft>
                <a:spcPts val="0"/>
              </a:spcAft>
              <a:buClr>
                <a:schemeClr val="dk2"/>
              </a:buClr>
              <a:buSzPts val="2000"/>
              <a:buFont typeface="Nunito"/>
              <a:buChar char="●"/>
            </a:pPr>
            <a:r>
              <a:rPr lang="en" sz="2000"/>
              <a:t>Portland and data</a:t>
            </a:r>
            <a:endParaRPr sz="2000"/>
          </a:p>
          <a:p>
            <a:pPr indent="-355600" lvl="0" marL="457200" rtl="0" algn="l">
              <a:spcBef>
                <a:spcPts val="0"/>
              </a:spcBef>
              <a:spcAft>
                <a:spcPts val="0"/>
              </a:spcAft>
              <a:buSzPts val="2000"/>
              <a:buChar char="●"/>
            </a:pPr>
            <a:r>
              <a:rPr lang="en" sz="2000"/>
              <a:t>Permaculture: Framework for sustainable cities</a:t>
            </a:r>
            <a:endParaRPr sz="2000"/>
          </a:p>
          <a:p>
            <a:pPr indent="0" lvl="0" marL="457200" rtl="0" algn="l">
              <a:spcBef>
                <a:spcPts val="1600"/>
              </a:spcBef>
              <a:spcAft>
                <a:spcPts val="1600"/>
              </a:spcAft>
              <a:buNone/>
            </a:pPr>
            <a:r>
              <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pic>
        <p:nvPicPr>
          <p:cNvPr id="408" name="Google Shape;408;p32"/>
          <p:cNvPicPr preferRelativeResize="0"/>
          <p:nvPr/>
        </p:nvPicPr>
        <p:blipFill>
          <a:blip r:embed="rId3">
            <a:alphaModFix/>
          </a:blip>
          <a:stretch>
            <a:fillRect/>
          </a:stretch>
        </p:blipFill>
        <p:spPr>
          <a:xfrm>
            <a:off x="4000500" y="0"/>
            <a:ext cx="5143500" cy="5143500"/>
          </a:xfrm>
          <a:prstGeom prst="rect">
            <a:avLst/>
          </a:prstGeom>
          <a:noFill/>
          <a:ln>
            <a:noFill/>
          </a:ln>
        </p:spPr>
      </p:pic>
      <p:pic>
        <p:nvPicPr>
          <p:cNvPr id="409" name="Google Shape;409;p32"/>
          <p:cNvPicPr preferRelativeResize="0"/>
          <p:nvPr/>
        </p:nvPicPr>
        <p:blipFill>
          <a:blip r:embed="rId4">
            <a:alphaModFix/>
          </a:blip>
          <a:stretch>
            <a:fillRect/>
          </a:stretch>
        </p:blipFill>
        <p:spPr>
          <a:xfrm>
            <a:off x="176350" y="160525"/>
            <a:ext cx="3390900" cy="1478750"/>
          </a:xfrm>
          <a:prstGeom prst="rect">
            <a:avLst/>
          </a:prstGeom>
          <a:noFill/>
          <a:ln>
            <a:noFill/>
          </a:ln>
        </p:spPr>
      </p:pic>
      <p:sp>
        <p:nvSpPr>
          <p:cNvPr id="410" name="Google Shape;410;p32"/>
          <p:cNvSpPr txBox="1"/>
          <p:nvPr/>
        </p:nvSpPr>
        <p:spPr>
          <a:xfrm>
            <a:off x="3406550" y="3614275"/>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11" name="Google Shape;411;p32"/>
          <p:cNvSpPr txBox="1"/>
          <p:nvPr/>
        </p:nvSpPr>
        <p:spPr>
          <a:xfrm>
            <a:off x="4499050" y="783375"/>
            <a:ext cx="38334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Careful with big solutions. </a:t>
            </a:r>
            <a:endParaRPr sz="24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pic>
        <p:nvPicPr>
          <p:cNvPr id="416" name="Google Shape;416;p33"/>
          <p:cNvPicPr preferRelativeResize="0"/>
          <p:nvPr/>
        </p:nvPicPr>
        <p:blipFill>
          <a:blip r:embed="rId3">
            <a:alphaModFix/>
          </a:blip>
          <a:stretch>
            <a:fillRect/>
          </a:stretch>
        </p:blipFill>
        <p:spPr>
          <a:xfrm>
            <a:off x="0" y="490800"/>
            <a:ext cx="3207925" cy="1462625"/>
          </a:xfrm>
          <a:prstGeom prst="rect">
            <a:avLst/>
          </a:prstGeom>
          <a:noFill/>
          <a:ln>
            <a:noFill/>
          </a:ln>
        </p:spPr>
      </p:pic>
      <p:sp>
        <p:nvSpPr>
          <p:cNvPr id="417" name="Google Shape;417;p33"/>
          <p:cNvSpPr txBox="1"/>
          <p:nvPr/>
        </p:nvSpPr>
        <p:spPr>
          <a:xfrm>
            <a:off x="4160575" y="3116075"/>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pic>
        <p:nvPicPr>
          <p:cNvPr id="418" name="Google Shape;418;p33"/>
          <p:cNvPicPr preferRelativeResize="0"/>
          <p:nvPr/>
        </p:nvPicPr>
        <p:blipFill>
          <a:blip r:embed="rId4">
            <a:alphaModFix/>
          </a:blip>
          <a:stretch>
            <a:fillRect/>
          </a:stretch>
        </p:blipFill>
        <p:spPr>
          <a:xfrm>
            <a:off x="4160575" y="490800"/>
            <a:ext cx="4222525" cy="4222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pic>
        <p:nvPicPr>
          <p:cNvPr id="423" name="Google Shape;423;p34"/>
          <p:cNvPicPr preferRelativeResize="0"/>
          <p:nvPr/>
        </p:nvPicPr>
        <p:blipFill>
          <a:blip r:embed="rId3">
            <a:alphaModFix/>
          </a:blip>
          <a:stretch>
            <a:fillRect/>
          </a:stretch>
        </p:blipFill>
        <p:spPr>
          <a:xfrm>
            <a:off x="-1" y="463225"/>
            <a:ext cx="2707100" cy="1350950"/>
          </a:xfrm>
          <a:prstGeom prst="rect">
            <a:avLst/>
          </a:prstGeom>
          <a:noFill/>
          <a:ln>
            <a:noFill/>
          </a:ln>
        </p:spPr>
      </p:pic>
      <p:sp>
        <p:nvSpPr>
          <p:cNvPr id="424" name="Google Shape;424;p34"/>
          <p:cNvSpPr txBox="1"/>
          <p:nvPr/>
        </p:nvSpPr>
        <p:spPr>
          <a:xfrm>
            <a:off x="4025925" y="3560425"/>
            <a:ext cx="7335600" cy="85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Nunito"/>
              <a:ea typeface="Nunito"/>
              <a:cs typeface="Nunito"/>
              <a:sym typeface="Nunito"/>
            </a:endParaRPr>
          </a:p>
        </p:txBody>
      </p:sp>
      <p:sp>
        <p:nvSpPr>
          <p:cNvPr id="425" name="Google Shape;425;p34"/>
          <p:cNvSpPr txBox="1"/>
          <p:nvPr/>
        </p:nvSpPr>
        <p:spPr>
          <a:xfrm>
            <a:off x="180600" y="2140529"/>
            <a:ext cx="2834700" cy="22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Nunito"/>
                <a:ea typeface="Nunito"/>
                <a:cs typeface="Nunito"/>
                <a:sym typeface="Nunito"/>
              </a:rPr>
              <a:t>Pay attention to what’s on the cutting edge, that may be overlooked. </a:t>
            </a:r>
            <a:endParaRPr sz="2400">
              <a:latin typeface="Nunito"/>
              <a:ea typeface="Nunito"/>
              <a:cs typeface="Nunito"/>
              <a:sym typeface="Nunito"/>
            </a:endParaRPr>
          </a:p>
          <a:p>
            <a:pPr indent="0" lvl="0" marL="0" rtl="0" algn="l">
              <a:spcBef>
                <a:spcPts val="0"/>
              </a:spcBef>
              <a:spcAft>
                <a:spcPts val="0"/>
              </a:spcAft>
              <a:buNone/>
            </a:pPr>
            <a:r>
              <a:t/>
            </a:r>
            <a:endParaRPr sz="3000">
              <a:latin typeface="Nunito"/>
              <a:ea typeface="Nunito"/>
              <a:cs typeface="Nunito"/>
              <a:sym typeface="Nunito"/>
            </a:endParaRPr>
          </a:p>
        </p:txBody>
      </p:sp>
      <p:pic>
        <p:nvPicPr>
          <p:cNvPr id="426" name="Google Shape;426;p34"/>
          <p:cNvPicPr preferRelativeResize="0"/>
          <p:nvPr/>
        </p:nvPicPr>
        <p:blipFill>
          <a:blip r:embed="rId4">
            <a:alphaModFix/>
          </a:blip>
          <a:stretch>
            <a:fillRect/>
          </a:stretch>
        </p:blipFill>
        <p:spPr>
          <a:xfrm>
            <a:off x="3256275" y="697900"/>
            <a:ext cx="5648026" cy="374770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35"/>
          <p:cNvPicPr preferRelativeResize="0"/>
          <p:nvPr/>
        </p:nvPicPr>
        <p:blipFill>
          <a:blip r:embed="rId3">
            <a:alphaModFix/>
          </a:blip>
          <a:stretch>
            <a:fillRect/>
          </a:stretch>
        </p:blipFill>
        <p:spPr>
          <a:xfrm>
            <a:off x="188025" y="126169"/>
            <a:ext cx="1952175" cy="1784400"/>
          </a:xfrm>
          <a:prstGeom prst="rect">
            <a:avLst/>
          </a:prstGeom>
          <a:noFill/>
          <a:ln>
            <a:noFill/>
          </a:ln>
        </p:spPr>
      </p:pic>
      <p:pic>
        <p:nvPicPr>
          <p:cNvPr id="432" name="Google Shape;432;p35"/>
          <p:cNvPicPr preferRelativeResize="0"/>
          <p:nvPr/>
        </p:nvPicPr>
        <p:blipFill>
          <a:blip r:embed="rId4">
            <a:alphaModFix/>
          </a:blip>
          <a:stretch>
            <a:fillRect/>
          </a:stretch>
        </p:blipFill>
        <p:spPr>
          <a:xfrm>
            <a:off x="3823550" y="126175"/>
            <a:ext cx="3723825" cy="4891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pic>
        <p:nvPicPr>
          <p:cNvPr id="437" name="Google Shape;437;p36"/>
          <p:cNvPicPr preferRelativeResize="0"/>
          <p:nvPr/>
        </p:nvPicPr>
        <p:blipFill>
          <a:blip r:embed="rId3">
            <a:alphaModFix/>
          </a:blip>
          <a:stretch>
            <a:fillRect/>
          </a:stretch>
        </p:blipFill>
        <p:spPr>
          <a:xfrm>
            <a:off x="1356550" y="53175"/>
            <a:ext cx="6061550" cy="50393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37"/>
          <p:cNvSpPr txBox="1"/>
          <p:nvPr>
            <p:ph type="title"/>
          </p:nvPr>
        </p:nvSpPr>
        <p:spPr>
          <a:xfrm>
            <a:off x="824000" y="763600"/>
            <a:ext cx="5857800" cy="3573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6000"/>
              <a:t>Thank you!</a:t>
            </a:r>
            <a:endParaRPr sz="6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824000" y="1613825"/>
            <a:ext cx="5857800" cy="1872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What have we learned since then?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16"/>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we have learned - Toronto and Data Privacy</a:t>
            </a:r>
            <a:endParaRPr sz="2200"/>
          </a:p>
        </p:txBody>
      </p:sp>
      <p:sp>
        <p:nvSpPr>
          <p:cNvPr id="295" name="Google Shape;295;p16"/>
          <p:cNvSpPr txBox="1"/>
          <p:nvPr>
            <p:ph idx="1" type="body"/>
          </p:nvPr>
        </p:nvSpPr>
        <p:spPr>
          <a:xfrm>
            <a:off x="774925" y="1597875"/>
            <a:ext cx="2563800" cy="25416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Char char="●"/>
            </a:pPr>
            <a:r>
              <a:rPr lang="en" sz="1500"/>
              <a:t>Data collection in the city</a:t>
            </a:r>
            <a:endParaRPr sz="1500"/>
          </a:p>
          <a:p>
            <a:pPr indent="-323850" lvl="0" marL="457200" rtl="0" algn="l">
              <a:spcBef>
                <a:spcPts val="0"/>
              </a:spcBef>
              <a:spcAft>
                <a:spcPts val="0"/>
              </a:spcAft>
              <a:buSzPts val="1500"/>
              <a:buChar char="●"/>
            </a:pPr>
            <a:r>
              <a:rPr lang="en" sz="1500"/>
              <a:t>Worry that Google will use the personal data for commercial or monetary use, or make it available to third parties</a:t>
            </a:r>
            <a:endParaRPr sz="1500"/>
          </a:p>
        </p:txBody>
      </p:sp>
      <p:pic>
        <p:nvPicPr>
          <p:cNvPr id="296" name="Google Shape;296;p16"/>
          <p:cNvPicPr preferRelativeResize="0"/>
          <p:nvPr/>
        </p:nvPicPr>
        <p:blipFill>
          <a:blip r:embed="rId3">
            <a:alphaModFix/>
          </a:blip>
          <a:stretch>
            <a:fillRect/>
          </a:stretch>
        </p:blipFill>
        <p:spPr>
          <a:xfrm>
            <a:off x="3442825" y="1597875"/>
            <a:ext cx="4891475" cy="2541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293350" y="504675"/>
            <a:ext cx="7030500" cy="60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we have learned - Toronto and Data Privacy</a:t>
            </a:r>
            <a:endParaRPr/>
          </a:p>
        </p:txBody>
      </p:sp>
      <p:pic>
        <p:nvPicPr>
          <p:cNvPr id="302" name="Google Shape;302;p17"/>
          <p:cNvPicPr preferRelativeResize="0"/>
          <p:nvPr/>
        </p:nvPicPr>
        <p:blipFill>
          <a:blip r:embed="rId3">
            <a:alphaModFix/>
          </a:blip>
          <a:stretch>
            <a:fillRect/>
          </a:stretch>
        </p:blipFill>
        <p:spPr>
          <a:xfrm>
            <a:off x="2125438" y="1037650"/>
            <a:ext cx="4893124" cy="3262100"/>
          </a:xfrm>
          <a:prstGeom prst="rect">
            <a:avLst/>
          </a:prstGeom>
          <a:noFill/>
          <a:ln>
            <a:noFill/>
          </a:ln>
        </p:spPr>
      </p:pic>
      <p:sp>
        <p:nvSpPr>
          <p:cNvPr id="303" name="Google Shape;303;p17"/>
          <p:cNvSpPr txBox="1"/>
          <p:nvPr>
            <p:ph idx="1" type="body"/>
          </p:nvPr>
        </p:nvSpPr>
        <p:spPr>
          <a:xfrm>
            <a:off x="3414300" y="4299750"/>
            <a:ext cx="2315400" cy="43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t>Distraction?</a:t>
            </a:r>
            <a:endParaRPr b="1"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18"/>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we have learned - Toronto and Data Privacy</a:t>
            </a:r>
            <a:endParaRPr sz="2200"/>
          </a:p>
        </p:txBody>
      </p:sp>
      <p:sp>
        <p:nvSpPr>
          <p:cNvPr id="309" name="Google Shape;309;p18"/>
          <p:cNvSpPr txBox="1"/>
          <p:nvPr>
            <p:ph idx="1" type="body"/>
          </p:nvPr>
        </p:nvSpPr>
        <p:spPr>
          <a:xfrm>
            <a:off x="3414300" y="4299750"/>
            <a:ext cx="2315400" cy="4392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800"/>
              <a:t>Civic Data Trust</a:t>
            </a:r>
            <a:endParaRPr b="1" sz="1800"/>
          </a:p>
        </p:txBody>
      </p:sp>
      <p:pic>
        <p:nvPicPr>
          <p:cNvPr id="310" name="Google Shape;310;p18"/>
          <p:cNvPicPr preferRelativeResize="0"/>
          <p:nvPr/>
        </p:nvPicPr>
        <p:blipFill>
          <a:blip r:embed="rId3">
            <a:alphaModFix/>
          </a:blip>
          <a:stretch>
            <a:fillRect/>
          </a:stretch>
        </p:blipFill>
        <p:spPr>
          <a:xfrm>
            <a:off x="1887289" y="1282025"/>
            <a:ext cx="5369423" cy="30177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4" name="Shape 314"/>
        <p:cNvGrpSpPr/>
        <p:nvPr/>
      </p:nvGrpSpPr>
      <p:grpSpPr>
        <a:xfrm>
          <a:off x="0" y="0"/>
          <a:ext cx="0" cy="0"/>
          <a:chOff x="0" y="0"/>
          <a:chExt cx="0" cy="0"/>
        </a:xfrm>
      </p:grpSpPr>
      <p:sp>
        <p:nvSpPr>
          <p:cNvPr id="315" name="Google Shape;315;p19"/>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What we have learned - Toronto and Data Privacy</a:t>
            </a:r>
            <a:endParaRPr sz="2200"/>
          </a:p>
        </p:txBody>
      </p:sp>
      <p:sp>
        <p:nvSpPr>
          <p:cNvPr id="316" name="Google Shape;316;p19"/>
          <p:cNvSpPr txBox="1"/>
          <p:nvPr>
            <p:ph idx="1" type="body"/>
          </p:nvPr>
        </p:nvSpPr>
        <p:spPr>
          <a:xfrm>
            <a:off x="1303800" y="3532350"/>
            <a:ext cx="6260100" cy="1113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900"/>
              <a:t>Waterfront Toronto will shut down Sidewalk Toronto project if Sidewalk Labs cannot find proper solutions to their issues (including data privacy) by October</a:t>
            </a:r>
            <a:endParaRPr sz="1900"/>
          </a:p>
        </p:txBody>
      </p:sp>
      <p:pic>
        <p:nvPicPr>
          <p:cNvPr id="317" name="Google Shape;317;p19"/>
          <p:cNvPicPr preferRelativeResize="0"/>
          <p:nvPr/>
        </p:nvPicPr>
        <p:blipFill>
          <a:blip r:embed="rId3">
            <a:alphaModFix/>
          </a:blip>
          <a:stretch>
            <a:fillRect/>
          </a:stretch>
        </p:blipFill>
        <p:spPr>
          <a:xfrm>
            <a:off x="1580013" y="1119698"/>
            <a:ext cx="5983974" cy="238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20"/>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have learned - Portland</a:t>
            </a:r>
            <a:endParaRPr/>
          </a:p>
        </p:txBody>
      </p:sp>
      <p:sp>
        <p:nvSpPr>
          <p:cNvPr id="323" name="Google Shape;323;p20"/>
          <p:cNvSpPr txBox="1"/>
          <p:nvPr>
            <p:ph idx="1" type="body"/>
          </p:nvPr>
        </p:nvSpPr>
        <p:spPr>
          <a:xfrm>
            <a:off x="952650" y="2031375"/>
            <a:ext cx="7030500" cy="2541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Robust privacy and information protection are cornerstones for building trust across organizations and people. Building this trust is at the center of the City of Portland Privacy and Information Protection Principles.</a:t>
            </a:r>
            <a:endParaRPr/>
          </a:p>
          <a:p>
            <a:pPr indent="-311150" lvl="0" marL="457200" rtl="0" algn="l">
              <a:spcBef>
                <a:spcPts val="0"/>
              </a:spcBef>
              <a:spcAft>
                <a:spcPts val="0"/>
              </a:spcAft>
              <a:buSzPts val="1300"/>
              <a:buChar char="●"/>
            </a:pPr>
            <a:r>
              <a:rPr lang="en"/>
              <a:t>The City of Portland collects and manages data that may put communities, individuals or sensitive assets at risk</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1303800" y="598575"/>
            <a:ext cx="7030500" cy="99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Portland - Privacy Principles</a:t>
            </a:r>
            <a:endParaRPr/>
          </a:p>
        </p:txBody>
      </p:sp>
      <p:pic>
        <p:nvPicPr>
          <p:cNvPr id="329" name="Google Shape;329;p21"/>
          <p:cNvPicPr preferRelativeResize="0"/>
          <p:nvPr/>
        </p:nvPicPr>
        <p:blipFill>
          <a:blip r:embed="rId3">
            <a:alphaModFix/>
          </a:blip>
          <a:stretch>
            <a:fillRect/>
          </a:stretch>
        </p:blipFill>
        <p:spPr>
          <a:xfrm>
            <a:off x="1184313" y="1744875"/>
            <a:ext cx="6775374" cy="2701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